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3b7ee4fce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3b7ee4fce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ImageNet - what is it?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334a6efa8d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334a6efa8d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33318b4a3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33318b4a3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334a6efa8d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334a6efa8d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3b7ee4fce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3b7ee4fce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334a6efa8d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334a6efa8d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334a6efa8d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334a6efa8d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334a6efa8d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334a6efa8d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334a6efa8d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334a6efa8d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3b7ee4fc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3b7ee4fc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Interesting part needs to rework - safety issue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33b7ee4fce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33b7ee4fce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I need this?........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33318b4a3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33318b4a3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3b7ee4fce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3b7ee4fce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Should I change to Original goal vs. New goal? And </a:t>
            </a:r>
            <a:r>
              <a:rPr lang="en"/>
              <a:t>explain why I changed… — And my kernel crashed with ResNet50 + 224x224 resizing, thus I had to change to ResNet18</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33318b4a30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33318b4a30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Should I change to Original goal vs. New goal? And explain why I changed…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334a6efa8d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334a6efa8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Your Specific Challenges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You can frame your challenges in light of these common issues:</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Data Preparation</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Creating the obscured dataset and ensuring realistic augmentations (e.g., motion blur, fog).</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Generating labels for the obscured data and verifying their accuracy.</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Model Tuning</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Fine-tuning the Transfer Learning model for GTSRB (e.g., finding the optimal learning rate, number of layers to freeze).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Ensuring fair comparison between the three models.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Analyzing Results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Understanding why Transfer Learning worked better (or worse) in certain cases.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Interpreting why models struggled with specific traffic sign classes or obscurations.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Technical Limitations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Training large datasets with limited computational power (e.g., oversampling challenges).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334a6efa8d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334a6efa8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Your Specific Challenges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You can frame your challenges in light of these common issues:</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Data Preparation</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Creating the obscured dataset and ensuring realistic augmentations (e.g., motion blur, fog).</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Generating labels for the obscured data and verifying their accuracy.</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Model Tuning</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Fine-tuning the Transfer Learning model for GTSRB (e.g., finding the optimal learning rate, number of layers to freeze).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Ensuring fair comparison between the three models.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Analyzing Results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Understanding why Transfer Learning worked better (or worse) in certain cases.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Interpreting why models struggled with specific traffic sign classes or obscurations.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Technical Limitations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Training large datasets with limited computational power (e.g., oversampling challenges).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334a6efa8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334a6efa8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kaggle.com/datasets/meowmeowmeowmeowmeow/gtsrb-german-traffic-sign" TargetMode="External"/><Relationship Id="rId4" Type="http://schemas.openxmlformats.org/officeDocument/2006/relationships/hyperlink" Target="https://www.kaggle.com/datasets/meowmeowmeowmeowmeow/gtsrb-german-traffic-sign" TargetMode="External"/><Relationship Id="rId5" Type="http://schemas.openxmlformats.org/officeDocument/2006/relationships/hyperlink" Target="https://www.youtube.com/watch?v=SpCCCFcxzlU" TargetMode="External"/><Relationship Id="rId6" Type="http://schemas.openxmlformats.org/officeDocument/2006/relationships/hyperlink" Target="https://innovationatwork.ieee.org/autonomous-vehicles-for-today-and-for-the-future/" TargetMode="External"/><Relationship Id="rId7" Type="http://schemas.openxmlformats.org/officeDocument/2006/relationships/hyperlink" Target="https://ieeexplore.ieee.org/document/6909583" TargetMode="External"/><Relationship Id="rId8" Type="http://schemas.openxmlformats.org/officeDocument/2006/relationships/hyperlink" Target="https://www.isca-archive.org/odyssey_2018/zhang18_odyssey.pdf"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3.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1.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kaggle.com/datasets/meowmeowmeowmeowmeow/gtsrb-german-traffic-sign" TargetMode="Externa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4.png"/><Relationship Id="rId6" Type="http://schemas.openxmlformats.org/officeDocument/2006/relationships/image" Target="../media/image7.png"/><Relationship Id="rId7" Type="http://schemas.openxmlformats.org/officeDocument/2006/relationships/image" Target="../media/image14.png"/><Relationship Id="rId8"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580"/>
              <a:t>ObscuraDrive: </a:t>
            </a:r>
            <a:r>
              <a:rPr lang="en" sz="3580"/>
              <a:t>Traffic Sign Recognition </a:t>
            </a:r>
            <a:endParaRPr sz="3580"/>
          </a:p>
          <a:p>
            <a:pPr indent="0" lvl="0" marL="0" rtl="0" algn="ctr">
              <a:spcBef>
                <a:spcPts val="0"/>
              </a:spcBef>
              <a:spcAft>
                <a:spcPts val="0"/>
              </a:spcAft>
              <a:buSzPts val="990"/>
              <a:buNone/>
            </a:pPr>
            <a:r>
              <a:rPr lang="en" sz="3580"/>
              <a:t>Under Real-World Conditions</a:t>
            </a:r>
            <a:endParaRPr sz="3580"/>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Saeah</a:t>
            </a:r>
            <a:r>
              <a:rPr lang="en"/>
              <a:t> Go</a:t>
            </a:r>
            <a:endParaRPr/>
          </a:p>
          <a:p>
            <a:pPr indent="0" lvl="0" marL="0" rtl="0" algn="ctr">
              <a:spcBef>
                <a:spcPts val="0"/>
              </a:spcBef>
              <a:spcAft>
                <a:spcPts val="0"/>
              </a:spcAft>
              <a:buNone/>
            </a:pPr>
            <a:r>
              <a:rPr lang="en"/>
              <a:t>CS540, Winter 2025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a:t>
            </a:r>
            <a:endParaRPr/>
          </a:p>
        </p:txBody>
      </p:sp>
      <p:sp>
        <p:nvSpPr>
          <p:cNvPr id="127" name="Google Shape;127;p22"/>
          <p:cNvSpPr txBox="1"/>
          <p:nvPr>
            <p:ph type="title"/>
          </p:nvPr>
        </p:nvSpPr>
        <p:spPr>
          <a:xfrm>
            <a:off x="79625" y="1185700"/>
            <a:ext cx="4200600" cy="6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lang="en" sz="1820">
                <a:solidFill>
                  <a:schemeClr val="dk2"/>
                </a:solidFill>
                <a:highlight>
                  <a:schemeClr val="lt1"/>
                </a:highlight>
              </a:rPr>
              <a:t>Model Performance on </a:t>
            </a:r>
            <a:endParaRPr sz="1820">
              <a:solidFill>
                <a:schemeClr val="dk2"/>
              </a:solidFill>
              <a:highlight>
                <a:schemeClr val="lt1"/>
              </a:highlight>
            </a:endParaRPr>
          </a:p>
          <a:p>
            <a:pPr indent="0" lvl="0" marL="0" rtl="0" algn="l">
              <a:spcBef>
                <a:spcPts val="0"/>
              </a:spcBef>
              <a:spcAft>
                <a:spcPts val="0"/>
              </a:spcAft>
              <a:buClr>
                <a:schemeClr val="dk1"/>
              </a:buClr>
              <a:buSzPts val="990"/>
              <a:buFont typeface="Arial"/>
              <a:buNone/>
            </a:pPr>
            <a:r>
              <a:rPr lang="en" sz="1820">
                <a:solidFill>
                  <a:schemeClr val="dk2"/>
                </a:solidFill>
                <a:highlight>
                  <a:schemeClr val="lt1"/>
                </a:highlight>
              </a:rPr>
              <a:t>Normal vs. Obscured Data</a:t>
            </a:r>
            <a:endParaRPr sz="2720"/>
          </a:p>
        </p:txBody>
      </p:sp>
      <p:sp>
        <p:nvSpPr>
          <p:cNvPr id="128" name="Google Shape;128;p22"/>
          <p:cNvSpPr txBox="1"/>
          <p:nvPr>
            <p:ph type="title"/>
          </p:nvPr>
        </p:nvSpPr>
        <p:spPr>
          <a:xfrm>
            <a:off x="4380975" y="1185700"/>
            <a:ext cx="4451400" cy="3892200"/>
          </a:xfrm>
          <a:prstGeom prst="rect">
            <a:avLst/>
          </a:prstGeom>
        </p:spPr>
        <p:txBody>
          <a:bodyPr anchorCtr="0" anchor="t" bIns="91425" lIns="91425" spcFirstLastPara="1" rIns="91425" wrap="square" tIns="91425">
            <a:normAutofit fontScale="90000"/>
          </a:bodyPr>
          <a:lstStyle/>
          <a:p>
            <a:pPr indent="-297180" lvl="0" marL="457200" rtl="0" algn="l">
              <a:lnSpc>
                <a:spcPct val="115000"/>
              </a:lnSpc>
              <a:spcBef>
                <a:spcPts val="0"/>
              </a:spcBef>
              <a:spcAft>
                <a:spcPts val="0"/>
              </a:spcAft>
              <a:buClr>
                <a:schemeClr val="dk2"/>
              </a:buClr>
              <a:buSzPct val="100000"/>
              <a:buChar char="●"/>
            </a:pPr>
            <a:r>
              <a:rPr lang="en" sz="1200">
                <a:solidFill>
                  <a:schemeClr val="dk2"/>
                </a:solidFill>
              </a:rPr>
              <a:t>FCNN performs poorly overall (highest test error and lowest accuracy for both dataset), and no difference for original vs obscured dataset - does not use convolutional layers, it cannot extract spatial features from images</a:t>
            </a:r>
            <a:endParaRPr sz="1200">
              <a:solidFill>
                <a:schemeClr val="dk2"/>
              </a:solidFill>
            </a:endParaRPr>
          </a:p>
          <a:p>
            <a:pPr indent="-297180" lvl="0" marL="457200" rtl="0" algn="l">
              <a:lnSpc>
                <a:spcPct val="115000"/>
              </a:lnSpc>
              <a:spcBef>
                <a:spcPts val="0"/>
              </a:spcBef>
              <a:spcAft>
                <a:spcPts val="0"/>
              </a:spcAft>
              <a:buClr>
                <a:schemeClr val="dk2"/>
              </a:buClr>
              <a:buSzPct val="100000"/>
              <a:buChar char="●"/>
            </a:pPr>
            <a:r>
              <a:rPr lang="en" sz="1200">
                <a:solidFill>
                  <a:schemeClr val="dk2"/>
                </a:solidFill>
              </a:rPr>
              <a:t>CNN (30x30) performs best among all models, with 85.92% accuracy on the normal dataset</a:t>
            </a:r>
            <a:endParaRPr sz="1200">
              <a:solidFill>
                <a:schemeClr val="dk2"/>
              </a:solidFill>
            </a:endParaRPr>
          </a:p>
          <a:p>
            <a:pPr indent="-297180" lvl="0" marL="457200" rtl="0" algn="l">
              <a:lnSpc>
                <a:spcPct val="115000"/>
              </a:lnSpc>
              <a:spcBef>
                <a:spcPts val="0"/>
              </a:spcBef>
              <a:spcAft>
                <a:spcPts val="0"/>
              </a:spcAft>
              <a:buClr>
                <a:schemeClr val="dk2"/>
              </a:buClr>
              <a:buSzPct val="100000"/>
              <a:buChar char="●"/>
            </a:pPr>
            <a:r>
              <a:rPr lang="en" sz="1200">
                <a:solidFill>
                  <a:schemeClr val="dk2"/>
                </a:solidFill>
              </a:rPr>
              <a:t>CNN also generalizes well to the obscured data, with only a small drop (from 85.92% → 82.68%)</a:t>
            </a:r>
            <a:endParaRPr sz="1200">
              <a:solidFill>
                <a:schemeClr val="dk2"/>
              </a:solidFill>
            </a:endParaRPr>
          </a:p>
          <a:p>
            <a:pPr indent="-297180" lvl="0" marL="457200" rtl="0" algn="l">
              <a:lnSpc>
                <a:spcPct val="115000"/>
              </a:lnSpc>
              <a:spcBef>
                <a:spcPts val="0"/>
              </a:spcBef>
              <a:spcAft>
                <a:spcPts val="0"/>
              </a:spcAft>
              <a:buClr>
                <a:schemeClr val="dk2"/>
              </a:buClr>
              <a:buSzPct val="100000"/>
              <a:buChar char="●"/>
            </a:pPr>
            <a:r>
              <a:rPr lang="en" sz="1200">
                <a:solidFill>
                  <a:schemeClr val="dk2"/>
                </a:solidFill>
              </a:rPr>
              <a:t>CNN is optimized for small, structured images like traffic signs, making it more effective than larger models like ResNet</a:t>
            </a:r>
            <a:endParaRPr sz="1200">
              <a:solidFill>
                <a:schemeClr val="dk2"/>
              </a:solidFill>
            </a:endParaRPr>
          </a:p>
          <a:p>
            <a:pPr indent="-297180" lvl="0" marL="457200" rtl="0" algn="l">
              <a:lnSpc>
                <a:spcPct val="115000"/>
              </a:lnSpc>
              <a:spcBef>
                <a:spcPts val="0"/>
              </a:spcBef>
              <a:spcAft>
                <a:spcPts val="0"/>
              </a:spcAft>
              <a:buClr>
                <a:schemeClr val="dk2"/>
              </a:buClr>
              <a:buSzPct val="100000"/>
              <a:buChar char="●"/>
            </a:pPr>
            <a:r>
              <a:rPr lang="en" sz="1200">
                <a:solidFill>
                  <a:schemeClr val="dk2"/>
                </a:solidFill>
              </a:rPr>
              <a:t>ResNet50 and 18 underperform compared to CNN</a:t>
            </a:r>
            <a:endParaRPr sz="1200">
              <a:solidFill>
                <a:schemeClr val="dk2"/>
              </a:solidFill>
            </a:endParaRPr>
          </a:p>
          <a:p>
            <a:pPr indent="-297180" lvl="1" marL="914400" rtl="0" algn="l">
              <a:lnSpc>
                <a:spcPct val="115000"/>
              </a:lnSpc>
              <a:spcBef>
                <a:spcPts val="0"/>
              </a:spcBef>
              <a:spcAft>
                <a:spcPts val="0"/>
              </a:spcAft>
              <a:buClr>
                <a:schemeClr val="dk2"/>
              </a:buClr>
              <a:buSzPct val="100000"/>
              <a:buChar char="○"/>
            </a:pPr>
            <a:r>
              <a:rPr lang="en" sz="1200">
                <a:solidFill>
                  <a:schemeClr val="dk2"/>
                </a:solidFill>
              </a:rPr>
              <a:t>Domain mismatch: ResNet models are pretrained on ImageNet (natural images), so might not be best option</a:t>
            </a:r>
            <a:endParaRPr sz="1200">
              <a:solidFill>
                <a:schemeClr val="dk2"/>
              </a:solidFill>
            </a:endParaRPr>
          </a:p>
          <a:p>
            <a:pPr indent="-297180" lvl="1" marL="914400" rtl="0" algn="l">
              <a:lnSpc>
                <a:spcPct val="115000"/>
              </a:lnSpc>
              <a:spcBef>
                <a:spcPts val="0"/>
              </a:spcBef>
              <a:spcAft>
                <a:spcPts val="0"/>
              </a:spcAft>
              <a:buClr>
                <a:schemeClr val="dk2"/>
              </a:buClr>
              <a:buSzPct val="100000"/>
              <a:buChar char="○"/>
            </a:pPr>
            <a:r>
              <a:rPr lang="en" sz="1200">
                <a:solidFill>
                  <a:schemeClr val="dk2"/>
                </a:solidFill>
              </a:rPr>
              <a:t>Resizing issues: This might due to resizing artifacts (from 30x30 to 128x128 or 224x224 may create noise) - increasing image resolution without proper tuning does not necessarily improve performance</a:t>
            </a:r>
            <a:endParaRPr sz="1200">
              <a:solidFill>
                <a:schemeClr val="dk2"/>
              </a:solidFill>
            </a:endParaRPr>
          </a:p>
          <a:p>
            <a:pPr indent="-297180" lvl="1" marL="914400" rtl="0" algn="l">
              <a:lnSpc>
                <a:spcPct val="115000"/>
              </a:lnSpc>
              <a:spcBef>
                <a:spcPts val="0"/>
              </a:spcBef>
              <a:spcAft>
                <a:spcPts val="0"/>
              </a:spcAft>
              <a:buClr>
                <a:schemeClr val="dk2"/>
              </a:buClr>
              <a:buSzPct val="100000"/>
              <a:buChar char="○"/>
            </a:pPr>
            <a:r>
              <a:rPr lang="en" sz="1200">
                <a:solidFill>
                  <a:schemeClr val="dk2"/>
                </a:solidFill>
              </a:rPr>
              <a:t>Too many parameters: ResNet models are over-parameterized for this task and might be overfitting the training data </a:t>
            </a:r>
            <a:endParaRPr sz="1200">
              <a:solidFill>
                <a:schemeClr val="dk2"/>
              </a:solidFill>
            </a:endParaRPr>
          </a:p>
          <a:p>
            <a:pPr indent="0" lvl="0" marL="0" rtl="0" algn="l">
              <a:spcBef>
                <a:spcPts val="1200"/>
              </a:spcBef>
              <a:spcAft>
                <a:spcPts val="0"/>
              </a:spcAft>
              <a:buNone/>
            </a:pPr>
            <a:r>
              <a:rPr lang="en"/>
              <a:t> </a:t>
            </a:r>
            <a:endParaRPr/>
          </a:p>
        </p:txBody>
      </p:sp>
      <p:pic>
        <p:nvPicPr>
          <p:cNvPr id="129" name="Google Shape;129;p22"/>
          <p:cNvPicPr preferRelativeResize="0"/>
          <p:nvPr/>
        </p:nvPicPr>
        <p:blipFill>
          <a:blip r:embed="rId3">
            <a:alphaModFix/>
          </a:blip>
          <a:stretch>
            <a:fillRect/>
          </a:stretch>
        </p:blipFill>
        <p:spPr>
          <a:xfrm>
            <a:off x="152400" y="1992100"/>
            <a:ext cx="4228575" cy="188042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CNN Confusion Matrix Result </a:t>
            </a:r>
            <a:r>
              <a:rPr lang="en" sz="2420"/>
              <a:t>(Original vs. Obscured)</a:t>
            </a:r>
            <a:endParaRPr/>
          </a:p>
          <a:p>
            <a:pPr indent="0" lvl="0" marL="0" rtl="0" algn="l">
              <a:spcBef>
                <a:spcPts val="0"/>
              </a:spcBef>
              <a:spcAft>
                <a:spcPts val="0"/>
              </a:spcAft>
              <a:buNone/>
            </a:pPr>
            <a:r>
              <a:t/>
            </a:r>
            <a:endParaRPr/>
          </a:p>
        </p:txBody>
      </p:sp>
      <p:pic>
        <p:nvPicPr>
          <p:cNvPr id="135" name="Google Shape;135;p23"/>
          <p:cNvPicPr preferRelativeResize="0"/>
          <p:nvPr/>
        </p:nvPicPr>
        <p:blipFill>
          <a:blip r:embed="rId3">
            <a:alphaModFix/>
          </a:blip>
          <a:stretch>
            <a:fillRect/>
          </a:stretch>
        </p:blipFill>
        <p:spPr>
          <a:xfrm>
            <a:off x="200800" y="947425"/>
            <a:ext cx="4009591" cy="4196075"/>
          </a:xfrm>
          <a:prstGeom prst="rect">
            <a:avLst/>
          </a:prstGeom>
          <a:noFill/>
          <a:ln>
            <a:noFill/>
          </a:ln>
        </p:spPr>
      </p:pic>
      <p:pic>
        <p:nvPicPr>
          <p:cNvPr id="136" name="Google Shape;136;p23"/>
          <p:cNvPicPr preferRelativeResize="0"/>
          <p:nvPr/>
        </p:nvPicPr>
        <p:blipFill>
          <a:blip r:embed="rId4">
            <a:alphaModFix/>
          </a:blip>
          <a:stretch>
            <a:fillRect/>
          </a:stretch>
        </p:blipFill>
        <p:spPr>
          <a:xfrm>
            <a:off x="4616321" y="947425"/>
            <a:ext cx="4072079" cy="4196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Next Steps</a:t>
            </a:r>
            <a:endParaRPr/>
          </a:p>
        </p:txBody>
      </p:sp>
      <p:sp>
        <p:nvSpPr>
          <p:cNvPr id="142" name="Google Shape;142;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1150" lvl="0" marL="457200" rtl="0" algn="l">
              <a:spcBef>
                <a:spcPts val="1200"/>
              </a:spcBef>
              <a:spcAft>
                <a:spcPts val="0"/>
              </a:spcAft>
              <a:buClr>
                <a:schemeClr val="dk1"/>
              </a:buClr>
              <a:buSzPts val="1300"/>
              <a:buChar char="●"/>
            </a:pPr>
            <a:r>
              <a:rPr lang="en" sz="1300">
                <a:solidFill>
                  <a:schemeClr val="dk1"/>
                </a:solidFill>
              </a:rPr>
              <a:t>Try a different model</a:t>
            </a:r>
            <a:r>
              <a:rPr lang="en" sz="1300">
                <a:solidFill>
                  <a:schemeClr val="dk1"/>
                </a:solidFill>
              </a:rPr>
              <a:t> like:</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Vision Transformers (ViTs) - can capture long-range dependencies in images</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ConvNext - more efficient than ResNet</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Or a self-driving dataset pretrained model</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Train a small, customized CNN with better augmentation to improve generalization</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Can models trained on artificially obscured data generalize to real-world occlusions?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Explore the effect of obscuration by changing obscured image percentages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Explore how do different obscuration type affect recognition (blur, weather effects, dirt, etc)</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Investigate</a:t>
            </a:r>
            <a:r>
              <a:rPr lang="en" sz="1300">
                <a:solidFill>
                  <a:schemeClr val="dk1"/>
                </a:solidFill>
              </a:rPr>
              <a:t> whether human perception aligns with model errors</a:t>
            </a:r>
            <a:endParaRPr sz="1300">
              <a:solidFill>
                <a:schemeClr val="dk1"/>
              </a:solidFill>
            </a:endParaRPr>
          </a:p>
          <a:p>
            <a:pPr indent="0" lvl="0" marL="0" rtl="0" algn="l">
              <a:spcBef>
                <a:spcPts val="1200"/>
              </a:spcBef>
              <a:spcAft>
                <a:spcPts val="1200"/>
              </a:spcAft>
              <a:buNone/>
            </a:pPr>
            <a:r>
              <a:t/>
            </a:r>
            <a:endParaRPr/>
          </a:p>
        </p:txBody>
      </p:sp>
      <p:pic>
        <p:nvPicPr>
          <p:cNvPr id="143" name="Google Shape;143;p24"/>
          <p:cNvPicPr preferRelativeResize="0"/>
          <p:nvPr/>
        </p:nvPicPr>
        <p:blipFill>
          <a:blip r:embed="rId3">
            <a:alphaModFix/>
          </a:blip>
          <a:stretch>
            <a:fillRect/>
          </a:stretch>
        </p:blipFill>
        <p:spPr>
          <a:xfrm>
            <a:off x="5592675" y="3066125"/>
            <a:ext cx="2971924" cy="1982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5"/>
          <p:cNvSpPr txBox="1"/>
          <p:nvPr>
            <p:ph type="title"/>
          </p:nvPr>
        </p:nvSpPr>
        <p:spPr>
          <a:xfrm>
            <a:off x="311700" y="1768475"/>
            <a:ext cx="8520600" cy="3103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6000"/>
              <a:t>Thank you</a:t>
            </a:r>
            <a:endParaRPr sz="6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a:t>
            </a:r>
            <a:endParaRPr/>
          </a:p>
        </p:txBody>
      </p:sp>
      <p:sp>
        <p:nvSpPr>
          <p:cNvPr id="154" name="Google Shape;154;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1150" lvl="0" marL="457200" rtl="0" algn="l">
              <a:lnSpc>
                <a:spcPct val="100000"/>
              </a:lnSpc>
              <a:spcBef>
                <a:spcPts val="0"/>
              </a:spcBef>
              <a:spcAft>
                <a:spcPts val="0"/>
              </a:spcAft>
              <a:buSzPts val="1300"/>
              <a:buChar char="●"/>
            </a:pPr>
            <a:r>
              <a:rPr lang="en" sz="1300" u="sng">
                <a:solidFill>
                  <a:schemeClr val="accent5"/>
                </a:solidFill>
                <a:hlinkClick r:id="rId3">
                  <a:extLst>
                    <a:ext uri="{A12FA001-AC4F-418D-AE19-62706E023703}">
                      <ahyp:hlinkClr val="tx"/>
                    </a:ext>
                  </a:extLst>
                </a:hlinkClick>
              </a:rPr>
              <a:t>Traffic Sign Image Data</a:t>
            </a:r>
            <a:r>
              <a:rPr lang="en" sz="1300">
                <a:solidFill>
                  <a:schemeClr val="dk1"/>
                </a:solidFill>
              </a:rPr>
              <a:t>: </a:t>
            </a:r>
            <a:r>
              <a:rPr lang="en" sz="1300" u="sng">
                <a:solidFill>
                  <a:schemeClr val="accent5"/>
                </a:solidFill>
                <a:hlinkClick r:id="rId4">
                  <a:extLst>
                    <a:ext uri="{A12FA001-AC4F-418D-AE19-62706E023703}">
                      <ahyp:hlinkClr val="tx"/>
                    </a:ext>
                  </a:extLst>
                </a:hlinkClick>
              </a:rPr>
              <a:t>https://www.kaggle.com/datasets/meowmeowmeowmeowmeow/gtsrb-german-traffic-sign</a:t>
            </a:r>
            <a:endParaRPr sz="1300"/>
          </a:p>
          <a:p>
            <a:pPr indent="-311150" lvl="0" marL="457200" rtl="0" algn="l">
              <a:lnSpc>
                <a:spcPct val="100000"/>
              </a:lnSpc>
              <a:spcBef>
                <a:spcPts val="0"/>
              </a:spcBef>
              <a:spcAft>
                <a:spcPts val="0"/>
              </a:spcAft>
              <a:buSzPts val="1300"/>
              <a:buChar char="●"/>
            </a:pPr>
            <a:r>
              <a:rPr lang="en" sz="1300" u="sng">
                <a:solidFill>
                  <a:schemeClr val="hlink"/>
                </a:solidFill>
                <a:hlinkClick r:id="rId5"/>
              </a:rPr>
              <a:t>https://www.youtube.com/watch?v=SpCCCFcxzlU</a:t>
            </a:r>
            <a:endParaRPr sz="1300"/>
          </a:p>
          <a:p>
            <a:pPr indent="-311150" lvl="0" marL="457200" rtl="0" algn="l">
              <a:lnSpc>
                <a:spcPct val="100000"/>
              </a:lnSpc>
              <a:spcBef>
                <a:spcPts val="0"/>
              </a:spcBef>
              <a:spcAft>
                <a:spcPts val="0"/>
              </a:spcAft>
              <a:buSzPts val="1300"/>
              <a:buChar char="●"/>
            </a:pPr>
            <a:r>
              <a:rPr lang="en" sz="1300" u="sng">
                <a:solidFill>
                  <a:schemeClr val="hlink"/>
                </a:solidFill>
                <a:hlinkClick r:id="rId6"/>
              </a:rPr>
              <a:t>https://innovationatwork.ieee.org/autonomous-vehicles-for-today-and-for-the-future/</a:t>
            </a:r>
            <a:endParaRPr sz="1300"/>
          </a:p>
          <a:p>
            <a:pPr indent="-311150" lvl="0" marL="457200" rtl="0" algn="l">
              <a:lnSpc>
                <a:spcPct val="100000"/>
              </a:lnSpc>
              <a:spcBef>
                <a:spcPts val="0"/>
              </a:spcBef>
              <a:spcAft>
                <a:spcPts val="0"/>
              </a:spcAft>
              <a:buSzPts val="1300"/>
              <a:buChar char="●"/>
            </a:pPr>
            <a:r>
              <a:rPr lang="en" sz="1300" u="sng">
                <a:solidFill>
                  <a:schemeClr val="hlink"/>
                </a:solidFill>
                <a:hlinkClick r:id="rId7"/>
              </a:rPr>
              <a:t>https://ieeexplore.ieee.org/document/6909583</a:t>
            </a:r>
            <a:endParaRPr sz="1300"/>
          </a:p>
          <a:p>
            <a:pPr indent="-311150" lvl="0" marL="457200" rtl="0" algn="l">
              <a:lnSpc>
                <a:spcPct val="100000"/>
              </a:lnSpc>
              <a:spcBef>
                <a:spcPts val="0"/>
              </a:spcBef>
              <a:spcAft>
                <a:spcPts val="0"/>
              </a:spcAft>
              <a:buSzPts val="1300"/>
              <a:buChar char="●"/>
            </a:pPr>
            <a:r>
              <a:rPr lang="en" sz="1300" u="sng">
                <a:solidFill>
                  <a:schemeClr val="hlink"/>
                </a:solidFill>
                <a:hlinkClick r:id="rId8"/>
              </a:rPr>
              <a:t>https://www.isca-archive.org/odyssey_2018/zhang18_odyssey.pdf</a:t>
            </a:r>
            <a:endParaRPr sz="1300"/>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FCNN Confusion Matrix Result </a:t>
            </a:r>
            <a:r>
              <a:rPr lang="en" sz="2420"/>
              <a:t>(Original vs. Obscured)</a:t>
            </a:r>
            <a:endParaRPr/>
          </a:p>
        </p:txBody>
      </p:sp>
      <p:pic>
        <p:nvPicPr>
          <p:cNvPr id="160" name="Google Shape;160;p27"/>
          <p:cNvPicPr preferRelativeResize="0"/>
          <p:nvPr/>
        </p:nvPicPr>
        <p:blipFill>
          <a:blip r:embed="rId3">
            <a:alphaModFix/>
          </a:blip>
          <a:stretch>
            <a:fillRect/>
          </a:stretch>
        </p:blipFill>
        <p:spPr>
          <a:xfrm>
            <a:off x="311700" y="1152475"/>
            <a:ext cx="3631650" cy="3800450"/>
          </a:xfrm>
          <a:prstGeom prst="rect">
            <a:avLst/>
          </a:prstGeom>
          <a:noFill/>
          <a:ln>
            <a:noFill/>
          </a:ln>
        </p:spPr>
      </p:pic>
      <p:pic>
        <p:nvPicPr>
          <p:cNvPr id="161" name="Google Shape;161;p27"/>
          <p:cNvPicPr preferRelativeResize="0"/>
          <p:nvPr/>
        </p:nvPicPr>
        <p:blipFill>
          <a:blip r:embed="rId4">
            <a:alphaModFix/>
          </a:blip>
          <a:stretch>
            <a:fillRect/>
          </a:stretch>
        </p:blipFill>
        <p:spPr>
          <a:xfrm>
            <a:off x="4860811" y="1152475"/>
            <a:ext cx="3607764" cy="3775426"/>
          </a:xfrm>
          <a:prstGeom prst="rect">
            <a:avLst/>
          </a:prstGeom>
          <a:noFill/>
          <a:ln>
            <a:noFill/>
          </a:ln>
        </p:spPr>
      </p:pic>
      <p:sp>
        <p:nvSpPr>
          <p:cNvPr id="162" name="Google Shape;162;p27"/>
          <p:cNvSpPr txBox="1"/>
          <p:nvPr>
            <p:ph type="title"/>
          </p:nvPr>
        </p:nvSpPr>
        <p:spPr>
          <a:xfrm>
            <a:off x="5303800" y="4844700"/>
            <a:ext cx="3999300" cy="298800"/>
          </a:xfrm>
          <a:prstGeom prst="rect">
            <a:avLst/>
          </a:prstGeom>
        </p:spPr>
        <p:txBody>
          <a:bodyPr anchorCtr="0" anchor="t" bIns="91425" lIns="91425" spcFirstLastPara="1" rIns="91425" wrap="square" tIns="91425">
            <a:normAutofit fontScale="90000"/>
          </a:bodyPr>
          <a:lstStyle/>
          <a:p>
            <a:pPr indent="-291465" lvl="0" marL="457200" rtl="0" algn="l">
              <a:spcBef>
                <a:spcPts val="0"/>
              </a:spcBef>
              <a:spcAft>
                <a:spcPts val="0"/>
              </a:spcAft>
              <a:buSzPct val="100000"/>
              <a:buChar char="●"/>
            </a:pPr>
            <a:r>
              <a:rPr lang="en" sz="1100"/>
              <a:t>Left is with original dataset, right is with obscured dataset</a:t>
            </a:r>
            <a:endParaRPr sz="1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CNN Confusion Matrix Result </a:t>
            </a:r>
            <a:r>
              <a:rPr lang="en" sz="2420"/>
              <a:t>(Original vs. Obscured)</a:t>
            </a:r>
            <a:endParaRPr/>
          </a:p>
          <a:p>
            <a:pPr indent="0" lvl="0" marL="0" rtl="0" algn="l">
              <a:spcBef>
                <a:spcPts val="0"/>
              </a:spcBef>
              <a:spcAft>
                <a:spcPts val="0"/>
              </a:spcAft>
              <a:buNone/>
            </a:pPr>
            <a:r>
              <a:t/>
            </a:r>
            <a:endParaRPr/>
          </a:p>
        </p:txBody>
      </p:sp>
      <p:pic>
        <p:nvPicPr>
          <p:cNvPr id="168" name="Google Shape;168;p28"/>
          <p:cNvPicPr preferRelativeResize="0"/>
          <p:nvPr/>
        </p:nvPicPr>
        <p:blipFill>
          <a:blip r:embed="rId3">
            <a:alphaModFix/>
          </a:blip>
          <a:stretch>
            <a:fillRect/>
          </a:stretch>
        </p:blipFill>
        <p:spPr>
          <a:xfrm>
            <a:off x="419375" y="947425"/>
            <a:ext cx="3754394" cy="3928999"/>
          </a:xfrm>
          <a:prstGeom prst="rect">
            <a:avLst/>
          </a:prstGeom>
          <a:noFill/>
          <a:ln>
            <a:noFill/>
          </a:ln>
        </p:spPr>
      </p:pic>
      <p:pic>
        <p:nvPicPr>
          <p:cNvPr id="169" name="Google Shape;169;p28"/>
          <p:cNvPicPr preferRelativeResize="0"/>
          <p:nvPr/>
        </p:nvPicPr>
        <p:blipFill>
          <a:blip r:embed="rId4">
            <a:alphaModFix/>
          </a:blip>
          <a:stretch>
            <a:fillRect/>
          </a:stretch>
        </p:blipFill>
        <p:spPr>
          <a:xfrm>
            <a:off x="4354050" y="947425"/>
            <a:ext cx="3812901" cy="3929000"/>
          </a:xfrm>
          <a:prstGeom prst="rect">
            <a:avLst/>
          </a:prstGeom>
          <a:noFill/>
          <a:ln>
            <a:noFill/>
          </a:ln>
        </p:spPr>
      </p:pic>
      <p:sp>
        <p:nvSpPr>
          <p:cNvPr id="170" name="Google Shape;170;p28"/>
          <p:cNvSpPr txBox="1"/>
          <p:nvPr>
            <p:ph type="title"/>
          </p:nvPr>
        </p:nvSpPr>
        <p:spPr>
          <a:xfrm>
            <a:off x="5303800" y="4844700"/>
            <a:ext cx="3999300" cy="298800"/>
          </a:xfrm>
          <a:prstGeom prst="rect">
            <a:avLst/>
          </a:prstGeom>
        </p:spPr>
        <p:txBody>
          <a:bodyPr anchorCtr="0" anchor="t" bIns="91425" lIns="91425" spcFirstLastPara="1" rIns="91425" wrap="square" tIns="91425">
            <a:normAutofit fontScale="90000"/>
          </a:bodyPr>
          <a:lstStyle/>
          <a:p>
            <a:pPr indent="-291465" lvl="0" marL="457200" rtl="0" algn="l">
              <a:spcBef>
                <a:spcPts val="0"/>
              </a:spcBef>
              <a:spcAft>
                <a:spcPts val="0"/>
              </a:spcAft>
              <a:buSzPct val="100000"/>
              <a:buChar char="●"/>
            </a:pPr>
            <a:r>
              <a:rPr lang="en" sz="1100"/>
              <a:t>Left is with original dataset, right is with obscured dataset</a:t>
            </a:r>
            <a:endParaRPr sz="1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ResNet50 Confusion Matrix Result </a:t>
            </a:r>
            <a:r>
              <a:rPr lang="en" sz="2420"/>
              <a:t>(Original vs. Obscured)</a:t>
            </a:r>
            <a:endParaRPr/>
          </a:p>
        </p:txBody>
      </p:sp>
      <p:pic>
        <p:nvPicPr>
          <p:cNvPr id="176" name="Google Shape;176;p29"/>
          <p:cNvPicPr preferRelativeResize="0"/>
          <p:nvPr/>
        </p:nvPicPr>
        <p:blipFill>
          <a:blip r:embed="rId3">
            <a:alphaModFix/>
          </a:blip>
          <a:stretch>
            <a:fillRect/>
          </a:stretch>
        </p:blipFill>
        <p:spPr>
          <a:xfrm>
            <a:off x="4291425" y="884025"/>
            <a:ext cx="3853674" cy="4032750"/>
          </a:xfrm>
          <a:prstGeom prst="rect">
            <a:avLst/>
          </a:prstGeom>
          <a:noFill/>
          <a:ln>
            <a:noFill/>
          </a:ln>
        </p:spPr>
      </p:pic>
      <p:pic>
        <p:nvPicPr>
          <p:cNvPr id="177" name="Google Shape;177;p29"/>
          <p:cNvPicPr preferRelativeResize="0"/>
          <p:nvPr/>
        </p:nvPicPr>
        <p:blipFill>
          <a:blip r:embed="rId4">
            <a:alphaModFix/>
          </a:blip>
          <a:stretch>
            <a:fillRect/>
          </a:stretch>
        </p:blipFill>
        <p:spPr>
          <a:xfrm>
            <a:off x="358150" y="957175"/>
            <a:ext cx="3783744" cy="3959599"/>
          </a:xfrm>
          <a:prstGeom prst="rect">
            <a:avLst/>
          </a:prstGeom>
          <a:noFill/>
          <a:ln>
            <a:noFill/>
          </a:ln>
        </p:spPr>
      </p:pic>
      <p:sp>
        <p:nvSpPr>
          <p:cNvPr id="178" name="Google Shape;178;p29"/>
          <p:cNvSpPr txBox="1"/>
          <p:nvPr>
            <p:ph type="title"/>
          </p:nvPr>
        </p:nvSpPr>
        <p:spPr>
          <a:xfrm>
            <a:off x="5303800" y="4844700"/>
            <a:ext cx="3999300" cy="298800"/>
          </a:xfrm>
          <a:prstGeom prst="rect">
            <a:avLst/>
          </a:prstGeom>
        </p:spPr>
        <p:txBody>
          <a:bodyPr anchorCtr="0" anchor="t" bIns="91425" lIns="91425" spcFirstLastPara="1" rIns="91425" wrap="square" tIns="91425">
            <a:normAutofit fontScale="90000"/>
          </a:bodyPr>
          <a:lstStyle/>
          <a:p>
            <a:pPr indent="-291465" lvl="0" marL="457200" rtl="0" algn="l">
              <a:spcBef>
                <a:spcPts val="0"/>
              </a:spcBef>
              <a:spcAft>
                <a:spcPts val="0"/>
              </a:spcAft>
              <a:buSzPct val="100000"/>
              <a:buChar char="●"/>
            </a:pPr>
            <a:r>
              <a:rPr lang="en" sz="1100"/>
              <a:t>Left is with original dataset, right is with obscured dataset</a:t>
            </a:r>
            <a:endParaRPr sz="11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420"/>
              <a:t>ResNet18 Confusion Matrix Result (Original vs. Obscured)</a:t>
            </a:r>
            <a:endParaRPr sz="2420"/>
          </a:p>
          <a:p>
            <a:pPr indent="0" lvl="0" marL="0" rtl="0" algn="l">
              <a:spcBef>
                <a:spcPts val="0"/>
              </a:spcBef>
              <a:spcAft>
                <a:spcPts val="0"/>
              </a:spcAft>
              <a:buSzPts val="990"/>
              <a:buNone/>
            </a:pPr>
            <a:r>
              <a:t/>
            </a:r>
            <a:endParaRPr sz="2520"/>
          </a:p>
        </p:txBody>
      </p:sp>
      <p:pic>
        <p:nvPicPr>
          <p:cNvPr id="184" name="Google Shape;184;p30"/>
          <p:cNvPicPr preferRelativeResize="0"/>
          <p:nvPr/>
        </p:nvPicPr>
        <p:blipFill>
          <a:blip r:embed="rId3">
            <a:alphaModFix/>
          </a:blip>
          <a:stretch>
            <a:fillRect/>
          </a:stretch>
        </p:blipFill>
        <p:spPr>
          <a:xfrm>
            <a:off x="4434850" y="886149"/>
            <a:ext cx="3817550" cy="3995075"/>
          </a:xfrm>
          <a:prstGeom prst="rect">
            <a:avLst/>
          </a:prstGeom>
          <a:noFill/>
          <a:ln>
            <a:noFill/>
          </a:ln>
        </p:spPr>
      </p:pic>
      <p:pic>
        <p:nvPicPr>
          <p:cNvPr id="185" name="Google Shape;185;p30"/>
          <p:cNvPicPr preferRelativeResize="0"/>
          <p:nvPr/>
        </p:nvPicPr>
        <p:blipFill>
          <a:blip r:embed="rId4">
            <a:alphaModFix/>
          </a:blip>
          <a:stretch>
            <a:fillRect/>
          </a:stretch>
        </p:blipFill>
        <p:spPr>
          <a:xfrm>
            <a:off x="311700" y="886150"/>
            <a:ext cx="3817550" cy="3995106"/>
          </a:xfrm>
          <a:prstGeom prst="rect">
            <a:avLst/>
          </a:prstGeom>
          <a:noFill/>
          <a:ln>
            <a:noFill/>
          </a:ln>
        </p:spPr>
      </p:pic>
      <p:sp>
        <p:nvSpPr>
          <p:cNvPr id="186" name="Google Shape;186;p30"/>
          <p:cNvSpPr txBox="1"/>
          <p:nvPr>
            <p:ph type="title"/>
          </p:nvPr>
        </p:nvSpPr>
        <p:spPr>
          <a:xfrm>
            <a:off x="5303800" y="4844700"/>
            <a:ext cx="3999300" cy="298800"/>
          </a:xfrm>
          <a:prstGeom prst="rect">
            <a:avLst/>
          </a:prstGeom>
        </p:spPr>
        <p:txBody>
          <a:bodyPr anchorCtr="0" anchor="t" bIns="91425" lIns="91425" spcFirstLastPara="1" rIns="91425" wrap="square" tIns="91425">
            <a:normAutofit fontScale="90000"/>
          </a:bodyPr>
          <a:lstStyle/>
          <a:p>
            <a:pPr indent="-291465" lvl="0" marL="457200" rtl="0" algn="l">
              <a:spcBef>
                <a:spcPts val="0"/>
              </a:spcBef>
              <a:spcAft>
                <a:spcPts val="0"/>
              </a:spcAft>
              <a:buSzPct val="100000"/>
              <a:buChar char="●"/>
            </a:pPr>
            <a:r>
              <a:rPr lang="en" sz="1100"/>
              <a:t>Left is with original dataset, right is with obscured dataset</a:t>
            </a:r>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Problem - Why it is </a:t>
            </a:r>
            <a:r>
              <a:rPr lang="en"/>
              <a:t>interesting</a:t>
            </a:r>
            <a:r>
              <a:rPr lang="en"/>
              <a:t>?</a:t>
            </a:r>
            <a:endParaRPr/>
          </a:p>
        </p:txBody>
      </p:sp>
      <p:sp>
        <p:nvSpPr>
          <p:cNvPr id="61" name="Google Shape;61;p14"/>
          <p:cNvSpPr txBox="1"/>
          <p:nvPr>
            <p:ph idx="1" type="body"/>
          </p:nvPr>
        </p:nvSpPr>
        <p:spPr>
          <a:xfrm>
            <a:off x="229125" y="1143750"/>
            <a:ext cx="4260300" cy="3893400"/>
          </a:xfrm>
          <a:prstGeom prst="rect">
            <a:avLst/>
          </a:prstGeom>
        </p:spPr>
        <p:txBody>
          <a:bodyPr anchorCtr="0" anchor="t" bIns="91425" lIns="91425" spcFirstLastPara="1" rIns="91425" wrap="square" tIns="91425">
            <a:normAutofit fontScale="85000" lnSpcReduction="20000"/>
          </a:bodyPr>
          <a:lstStyle/>
          <a:p>
            <a:pPr indent="-336550" lvl="0" marL="457200" rtl="0" algn="l">
              <a:spcBef>
                <a:spcPts val="0"/>
              </a:spcBef>
              <a:spcAft>
                <a:spcPts val="0"/>
              </a:spcAft>
              <a:buClr>
                <a:schemeClr val="dk1"/>
              </a:buClr>
              <a:buSzPct val="100000"/>
              <a:buChar char="●"/>
            </a:pPr>
            <a:r>
              <a:rPr lang="en" sz="2000">
                <a:solidFill>
                  <a:schemeClr val="dk1"/>
                </a:solidFill>
              </a:rPr>
              <a:t>What is traffic sign recognition?</a:t>
            </a:r>
            <a:endParaRPr sz="2000">
              <a:solidFill>
                <a:schemeClr val="dk1"/>
              </a:solidFill>
            </a:endParaRPr>
          </a:p>
          <a:p>
            <a:pPr indent="-309562" lvl="1" marL="914400" rtl="0" algn="l">
              <a:spcBef>
                <a:spcPts val="0"/>
              </a:spcBef>
              <a:spcAft>
                <a:spcPts val="0"/>
              </a:spcAft>
              <a:buClr>
                <a:schemeClr val="dk1"/>
              </a:buClr>
              <a:buSzPct val="100000"/>
              <a:buChar char="○"/>
            </a:pPr>
            <a:r>
              <a:rPr lang="en" sz="1500">
                <a:solidFill>
                  <a:schemeClr val="dk1"/>
                </a:solidFill>
              </a:rPr>
              <a:t>A critical component of autonomous driving systems</a:t>
            </a:r>
            <a:endParaRPr sz="1500">
              <a:solidFill>
                <a:schemeClr val="dk1"/>
              </a:solidFill>
            </a:endParaRPr>
          </a:p>
          <a:p>
            <a:pPr indent="-309562" lvl="1" marL="914400" rtl="0" algn="l">
              <a:spcBef>
                <a:spcPts val="0"/>
              </a:spcBef>
              <a:spcAft>
                <a:spcPts val="0"/>
              </a:spcAft>
              <a:buClr>
                <a:schemeClr val="dk1"/>
              </a:buClr>
              <a:buSzPct val="100000"/>
              <a:buChar char="○"/>
            </a:pPr>
            <a:r>
              <a:rPr lang="en" sz="1500">
                <a:solidFill>
                  <a:schemeClr val="dk1"/>
                </a:solidFill>
              </a:rPr>
              <a:t>Vehicles rely on accurate sign recognition to navigate safely, follow speed limits, and make crucial driving decisions</a:t>
            </a:r>
            <a:endParaRPr sz="1500">
              <a:solidFill>
                <a:schemeClr val="dk1"/>
              </a:solidFill>
            </a:endParaRPr>
          </a:p>
          <a:p>
            <a:pPr indent="-336550" lvl="0" marL="457200" rtl="0" algn="l">
              <a:spcBef>
                <a:spcPts val="0"/>
              </a:spcBef>
              <a:spcAft>
                <a:spcPts val="0"/>
              </a:spcAft>
              <a:buClr>
                <a:schemeClr val="dk1"/>
              </a:buClr>
              <a:buSzPct val="100000"/>
              <a:buChar char="●"/>
            </a:pPr>
            <a:r>
              <a:rPr lang="en" sz="2000">
                <a:solidFill>
                  <a:schemeClr val="dk1"/>
                </a:solidFill>
              </a:rPr>
              <a:t>What is the problem?</a:t>
            </a:r>
            <a:endParaRPr sz="2000">
              <a:solidFill>
                <a:schemeClr val="dk1"/>
              </a:solidFill>
            </a:endParaRPr>
          </a:p>
          <a:p>
            <a:pPr indent="-309562" lvl="1" marL="914400" rtl="0" algn="l">
              <a:spcBef>
                <a:spcPts val="0"/>
              </a:spcBef>
              <a:spcAft>
                <a:spcPts val="0"/>
              </a:spcAft>
              <a:buClr>
                <a:schemeClr val="dk1"/>
              </a:buClr>
              <a:buSzPct val="100000"/>
              <a:buChar char="○"/>
            </a:pPr>
            <a:r>
              <a:rPr lang="en" sz="1500">
                <a:solidFill>
                  <a:schemeClr val="dk1"/>
                </a:solidFill>
              </a:rPr>
              <a:t>Current autonomous driving systems struggle in no controlled environments (only work well with specific settings like: clear weather, straight roads, no occlusions)</a:t>
            </a:r>
            <a:endParaRPr sz="1500">
              <a:solidFill>
                <a:schemeClr val="dk1"/>
              </a:solidFill>
            </a:endParaRPr>
          </a:p>
          <a:p>
            <a:pPr indent="-309562" lvl="1" marL="914400" rtl="0" algn="l">
              <a:spcBef>
                <a:spcPts val="0"/>
              </a:spcBef>
              <a:spcAft>
                <a:spcPts val="0"/>
              </a:spcAft>
              <a:buClr>
                <a:schemeClr val="dk1"/>
              </a:buClr>
              <a:buSzPct val="100000"/>
              <a:buChar char="○"/>
            </a:pPr>
            <a:r>
              <a:rPr lang="en" sz="1500">
                <a:solidFill>
                  <a:schemeClr val="dk1"/>
                </a:solidFill>
              </a:rPr>
              <a:t>Real-world conditions include </a:t>
            </a:r>
            <a:r>
              <a:rPr b="1" lang="en" sz="1500">
                <a:solidFill>
                  <a:schemeClr val="dk1"/>
                </a:solidFill>
              </a:rPr>
              <a:t>fog, motion blur, and dirt</a:t>
            </a:r>
            <a:r>
              <a:rPr lang="en" sz="1500">
                <a:solidFill>
                  <a:schemeClr val="dk1"/>
                </a:solidFill>
              </a:rPr>
              <a:t> degrade performance</a:t>
            </a:r>
            <a:endParaRPr sz="1500">
              <a:solidFill>
                <a:schemeClr val="dk1"/>
              </a:solidFill>
            </a:endParaRPr>
          </a:p>
          <a:p>
            <a:pPr indent="-336550" lvl="0" marL="457200" rtl="0" algn="l">
              <a:spcBef>
                <a:spcPts val="0"/>
              </a:spcBef>
              <a:spcAft>
                <a:spcPts val="0"/>
              </a:spcAft>
              <a:buClr>
                <a:schemeClr val="dk1"/>
              </a:buClr>
              <a:buSzPct val="100000"/>
              <a:buChar char="●"/>
            </a:pPr>
            <a:r>
              <a:rPr lang="en" sz="2000">
                <a:solidFill>
                  <a:schemeClr val="dk1"/>
                </a:solidFill>
              </a:rPr>
              <a:t>Why it is interesting?</a:t>
            </a:r>
            <a:endParaRPr sz="2000">
              <a:solidFill>
                <a:schemeClr val="dk1"/>
              </a:solidFill>
            </a:endParaRPr>
          </a:p>
          <a:p>
            <a:pPr indent="-309562" lvl="1" marL="914400" rtl="0" algn="l">
              <a:spcBef>
                <a:spcPts val="0"/>
              </a:spcBef>
              <a:spcAft>
                <a:spcPts val="0"/>
              </a:spcAft>
              <a:buClr>
                <a:schemeClr val="dk1"/>
              </a:buClr>
              <a:buSzPct val="100000"/>
              <a:buChar char="○"/>
            </a:pPr>
            <a:r>
              <a:rPr lang="en" sz="1500">
                <a:solidFill>
                  <a:schemeClr val="dk1"/>
                </a:solidFill>
              </a:rPr>
              <a:t>Considering these conditions is needed for autonomous vehicle adoption and safety</a:t>
            </a:r>
            <a:endParaRPr sz="1500">
              <a:solidFill>
                <a:schemeClr val="dk1"/>
              </a:solidFill>
            </a:endParaRPr>
          </a:p>
          <a:p>
            <a:pPr indent="-336550" lvl="0" marL="457200" rtl="0" algn="l">
              <a:spcBef>
                <a:spcPts val="0"/>
              </a:spcBef>
              <a:spcAft>
                <a:spcPts val="0"/>
              </a:spcAft>
              <a:buClr>
                <a:schemeClr val="dk1"/>
              </a:buClr>
              <a:buSzPct val="100000"/>
              <a:buChar char="●"/>
            </a:pPr>
            <a:r>
              <a:rPr lang="en" sz="2000">
                <a:solidFill>
                  <a:srgbClr val="001D35"/>
                </a:solidFill>
                <a:highlight>
                  <a:schemeClr val="lt1"/>
                </a:highlight>
              </a:rPr>
              <a:t>Goal: comparing how obscured data affects the performance of the models</a:t>
            </a:r>
            <a:endParaRPr sz="2000">
              <a:solidFill>
                <a:schemeClr val="dk1"/>
              </a:solidFill>
            </a:endParaRPr>
          </a:p>
        </p:txBody>
      </p:sp>
      <p:pic>
        <p:nvPicPr>
          <p:cNvPr id="62" name="Google Shape;62;p14"/>
          <p:cNvPicPr preferRelativeResize="0"/>
          <p:nvPr/>
        </p:nvPicPr>
        <p:blipFill>
          <a:blip r:embed="rId3">
            <a:alphaModFix/>
          </a:blip>
          <a:stretch>
            <a:fillRect/>
          </a:stretch>
        </p:blipFill>
        <p:spPr>
          <a:xfrm>
            <a:off x="4489425" y="1561200"/>
            <a:ext cx="4527075" cy="25587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3916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 &amp; Methodology</a:t>
            </a:r>
            <a:endParaRPr/>
          </a:p>
        </p:txBody>
      </p:sp>
      <p:sp>
        <p:nvSpPr>
          <p:cNvPr id="68" name="Google Shape;68;p15"/>
          <p:cNvSpPr txBox="1"/>
          <p:nvPr>
            <p:ph idx="1" type="body"/>
          </p:nvPr>
        </p:nvSpPr>
        <p:spPr>
          <a:xfrm>
            <a:off x="311700" y="1017713"/>
            <a:ext cx="8520600" cy="34164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Dataset: </a:t>
            </a:r>
            <a:r>
              <a:rPr lang="en" u="sng">
                <a:solidFill>
                  <a:schemeClr val="hlink"/>
                </a:solidFill>
                <a:hlinkClick r:id="rId3"/>
              </a:rPr>
              <a:t>German Traffic Sign Recognition Benchmark (GTSRB)</a:t>
            </a:r>
            <a:endParaRPr/>
          </a:p>
          <a:p>
            <a:pPr indent="-334327" lvl="0" marL="457200" rtl="0" algn="l">
              <a:spcBef>
                <a:spcPts val="0"/>
              </a:spcBef>
              <a:spcAft>
                <a:spcPts val="0"/>
              </a:spcAft>
              <a:buSzPct val="100000"/>
              <a:buChar char="●"/>
            </a:pPr>
            <a:r>
              <a:rPr lang="en"/>
              <a:t>Data Preparation:</a:t>
            </a:r>
            <a:endParaRPr/>
          </a:p>
          <a:p>
            <a:pPr indent="-310832" lvl="1" marL="914400" rtl="0" algn="l">
              <a:spcBef>
                <a:spcPts val="0"/>
              </a:spcBef>
              <a:spcAft>
                <a:spcPts val="0"/>
              </a:spcAft>
              <a:buSzPct val="100000"/>
              <a:buChar char="○"/>
            </a:pPr>
            <a:r>
              <a:rPr lang="en"/>
              <a:t>Baseline: Original traffic sign images</a:t>
            </a:r>
            <a:endParaRPr/>
          </a:p>
          <a:p>
            <a:pPr indent="-310832" lvl="1" marL="914400" rtl="0" algn="l">
              <a:spcBef>
                <a:spcPts val="0"/>
              </a:spcBef>
              <a:spcAft>
                <a:spcPts val="0"/>
              </a:spcAft>
              <a:buSzPct val="100000"/>
              <a:buChar char="○"/>
            </a:pPr>
            <a:r>
              <a:rPr lang="en"/>
              <a:t>Obscured</a:t>
            </a:r>
            <a:endParaRPr/>
          </a:p>
          <a:p>
            <a:pPr indent="-310832" lvl="2" marL="1371600" rtl="0" algn="l">
              <a:spcBef>
                <a:spcPts val="0"/>
              </a:spcBef>
              <a:spcAft>
                <a:spcPts val="0"/>
              </a:spcAft>
              <a:buSzPct val="100000"/>
              <a:buChar char="■"/>
            </a:pPr>
            <a:r>
              <a:rPr lang="en"/>
              <a:t>11 cases: blur, sensor noise, fog, object block, motion blur, dirt on the lens, night vision, etc.</a:t>
            </a:r>
            <a:endParaRPr/>
          </a:p>
          <a:p>
            <a:pPr indent="-310832" lvl="2" marL="1371600" rtl="0" algn="l">
              <a:spcBef>
                <a:spcPts val="0"/>
              </a:spcBef>
              <a:spcAft>
                <a:spcPts val="0"/>
              </a:spcAft>
              <a:buSzPct val="100000"/>
              <a:buChar char="■"/>
            </a:pPr>
            <a:r>
              <a:rPr lang="en"/>
              <a:t>Total 33% of sample images obscured (3% x 11 obscuration techniques)</a:t>
            </a:r>
            <a:endParaRPr/>
          </a:p>
          <a:p>
            <a:pPr indent="-334327" lvl="0" marL="457200" rtl="0" algn="l">
              <a:spcBef>
                <a:spcPts val="0"/>
              </a:spcBef>
              <a:spcAft>
                <a:spcPts val="0"/>
              </a:spcAft>
              <a:buSzPct val="100000"/>
              <a:buChar char="●"/>
            </a:pPr>
            <a:r>
              <a:rPr lang="en"/>
              <a:t>Models:</a:t>
            </a:r>
            <a:endParaRPr/>
          </a:p>
          <a:p>
            <a:pPr indent="-310832" lvl="1" marL="914400" rtl="0" algn="l">
              <a:spcBef>
                <a:spcPts val="0"/>
              </a:spcBef>
              <a:spcAft>
                <a:spcPts val="0"/>
              </a:spcAft>
              <a:buSzPct val="100000"/>
              <a:buChar char="○"/>
            </a:pPr>
            <a:r>
              <a:rPr lang="en"/>
              <a:t>Used the same data setting/preprocessing for fair comparison</a:t>
            </a:r>
            <a:endParaRPr/>
          </a:p>
          <a:p>
            <a:pPr indent="-310832" lvl="1" marL="914400" rtl="0" algn="l">
              <a:spcBef>
                <a:spcPts val="0"/>
              </a:spcBef>
              <a:spcAft>
                <a:spcPts val="0"/>
              </a:spcAft>
              <a:buSzPct val="100000"/>
              <a:buChar char="○"/>
            </a:pPr>
            <a:r>
              <a:rPr lang="en"/>
              <a:t>Fully Connected Neural Network (FCNN)</a:t>
            </a:r>
            <a:endParaRPr/>
          </a:p>
          <a:p>
            <a:pPr indent="-310832" lvl="1" marL="914400" rtl="0" algn="l">
              <a:spcBef>
                <a:spcPts val="0"/>
              </a:spcBef>
              <a:spcAft>
                <a:spcPts val="0"/>
              </a:spcAft>
              <a:buSzPct val="100000"/>
              <a:buChar char="○"/>
            </a:pPr>
            <a:r>
              <a:rPr lang="en"/>
              <a:t>Convolutional Neural Network (CNN)</a:t>
            </a:r>
            <a:endParaRPr/>
          </a:p>
          <a:p>
            <a:pPr indent="-310832" lvl="1" marL="914400" rtl="0" algn="l">
              <a:spcBef>
                <a:spcPts val="0"/>
              </a:spcBef>
              <a:spcAft>
                <a:spcPts val="0"/>
              </a:spcAft>
              <a:buSzPct val="100000"/>
              <a:buChar char="○"/>
            </a:pPr>
            <a:r>
              <a:rPr lang="en"/>
              <a:t>Transfer Learning (ResNet50, ResNet18)</a:t>
            </a:r>
            <a:endParaRPr/>
          </a:p>
          <a:p>
            <a:pPr indent="-334327" lvl="0" marL="457200" rtl="0" algn="l">
              <a:spcBef>
                <a:spcPts val="0"/>
              </a:spcBef>
              <a:spcAft>
                <a:spcPts val="0"/>
              </a:spcAft>
              <a:buSzPct val="100000"/>
              <a:buChar char="●"/>
            </a:pPr>
            <a:r>
              <a:rPr lang="en"/>
              <a:t>Evaluation Metrics:</a:t>
            </a:r>
            <a:endParaRPr/>
          </a:p>
          <a:p>
            <a:pPr indent="-310832" lvl="1" marL="914400" rtl="0" algn="l">
              <a:spcBef>
                <a:spcPts val="0"/>
              </a:spcBef>
              <a:spcAft>
                <a:spcPts val="0"/>
              </a:spcAft>
              <a:buSzPct val="100000"/>
              <a:buChar char="○"/>
            </a:pPr>
            <a:r>
              <a:rPr lang="en"/>
              <a:t>Test accuracy, test loss, and confusion matrix</a:t>
            </a:r>
            <a:endParaRPr/>
          </a:p>
          <a:p>
            <a:pPr indent="0" lvl="0" marL="0" rtl="0" algn="l">
              <a:spcBef>
                <a:spcPts val="1200"/>
              </a:spcBef>
              <a:spcAft>
                <a:spcPts val="1200"/>
              </a:spcAft>
              <a:buNone/>
            </a:pPr>
            <a:r>
              <a:t/>
            </a:r>
            <a:endParaRPr/>
          </a:p>
        </p:txBody>
      </p:sp>
      <p:pic>
        <p:nvPicPr>
          <p:cNvPr id="69" name="Google Shape;69;p15"/>
          <p:cNvPicPr preferRelativeResize="0"/>
          <p:nvPr/>
        </p:nvPicPr>
        <p:blipFill rotWithShape="1">
          <a:blip r:embed="rId4">
            <a:alphaModFix/>
          </a:blip>
          <a:srcRect b="49773" l="0" r="0" t="0"/>
          <a:stretch/>
        </p:blipFill>
        <p:spPr>
          <a:xfrm>
            <a:off x="4659425" y="2775451"/>
            <a:ext cx="2290024" cy="1658673"/>
          </a:xfrm>
          <a:prstGeom prst="rect">
            <a:avLst/>
          </a:prstGeom>
          <a:noFill/>
          <a:ln>
            <a:noFill/>
          </a:ln>
        </p:spPr>
      </p:pic>
      <p:pic>
        <p:nvPicPr>
          <p:cNvPr id="70" name="Google Shape;70;p15"/>
          <p:cNvPicPr preferRelativeResize="0"/>
          <p:nvPr/>
        </p:nvPicPr>
        <p:blipFill rotWithShape="1">
          <a:blip r:embed="rId4">
            <a:alphaModFix/>
          </a:blip>
          <a:srcRect b="0" l="0" r="0" t="49773"/>
          <a:stretch/>
        </p:blipFill>
        <p:spPr>
          <a:xfrm>
            <a:off x="6913026" y="2785838"/>
            <a:ext cx="2261349" cy="16378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Obscured Image Samples</a:t>
            </a:r>
            <a:endParaRPr/>
          </a:p>
        </p:txBody>
      </p:sp>
      <p:pic>
        <p:nvPicPr>
          <p:cNvPr id="76" name="Google Shape;76;p16"/>
          <p:cNvPicPr preferRelativeResize="0"/>
          <p:nvPr/>
        </p:nvPicPr>
        <p:blipFill>
          <a:blip r:embed="rId3">
            <a:alphaModFix/>
          </a:blip>
          <a:stretch>
            <a:fillRect/>
          </a:stretch>
        </p:blipFill>
        <p:spPr>
          <a:xfrm>
            <a:off x="5969285" y="1276688"/>
            <a:ext cx="2668299" cy="1374250"/>
          </a:xfrm>
          <a:prstGeom prst="rect">
            <a:avLst/>
          </a:prstGeom>
          <a:noFill/>
          <a:ln>
            <a:noFill/>
          </a:ln>
        </p:spPr>
      </p:pic>
      <p:pic>
        <p:nvPicPr>
          <p:cNvPr id="77" name="Google Shape;77;p16"/>
          <p:cNvPicPr preferRelativeResize="0"/>
          <p:nvPr/>
        </p:nvPicPr>
        <p:blipFill rotWithShape="1">
          <a:blip r:embed="rId4">
            <a:alphaModFix/>
          </a:blip>
          <a:srcRect b="49781" l="0" r="0" t="0"/>
          <a:stretch/>
        </p:blipFill>
        <p:spPr>
          <a:xfrm>
            <a:off x="5982138" y="2795263"/>
            <a:ext cx="2714075" cy="1422551"/>
          </a:xfrm>
          <a:prstGeom prst="rect">
            <a:avLst/>
          </a:prstGeom>
          <a:noFill/>
          <a:ln>
            <a:noFill/>
          </a:ln>
        </p:spPr>
      </p:pic>
      <p:pic>
        <p:nvPicPr>
          <p:cNvPr id="78" name="Google Shape;78;p16"/>
          <p:cNvPicPr preferRelativeResize="0"/>
          <p:nvPr/>
        </p:nvPicPr>
        <p:blipFill>
          <a:blip r:embed="rId5">
            <a:alphaModFix/>
          </a:blip>
          <a:stretch>
            <a:fillRect/>
          </a:stretch>
        </p:blipFill>
        <p:spPr>
          <a:xfrm>
            <a:off x="311700" y="1240387"/>
            <a:ext cx="2882625" cy="1350726"/>
          </a:xfrm>
          <a:prstGeom prst="rect">
            <a:avLst/>
          </a:prstGeom>
          <a:noFill/>
          <a:ln>
            <a:noFill/>
          </a:ln>
        </p:spPr>
      </p:pic>
      <p:pic>
        <p:nvPicPr>
          <p:cNvPr id="79" name="Google Shape;79;p16"/>
          <p:cNvPicPr preferRelativeResize="0"/>
          <p:nvPr/>
        </p:nvPicPr>
        <p:blipFill>
          <a:blip r:embed="rId6">
            <a:alphaModFix/>
          </a:blip>
          <a:stretch>
            <a:fillRect/>
          </a:stretch>
        </p:blipFill>
        <p:spPr>
          <a:xfrm>
            <a:off x="3207188" y="2795275"/>
            <a:ext cx="2762081" cy="1422550"/>
          </a:xfrm>
          <a:prstGeom prst="rect">
            <a:avLst/>
          </a:prstGeom>
          <a:noFill/>
          <a:ln>
            <a:noFill/>
          </a:ln>
        </p:spPr>
      </p:pic>
      <p:pic>
        <p:nvPicPr>
          <p:cNvPr id="80" name="Google Shape;80;p16"/>
          <p:cNvPicPr preferRelativeResize="0"/>
          <p:nvPr/>
        </p:nvPicPr>
        <p:blipFill>
          <a:blip r:embed="rId7">
            <a:alphaModFix/>
          </a:blip>
          <a:stretch>
            <a:fillRect/>
          </a:stretch>
        </p:blipFill>
        <p:spPr>
          <a:xfrm>
            <a:off x="3235800" y="1240363"/>
            <a:ext cx="2586035" cy="1374250"/>
          </a:xfrm>
          <a:prstGeom prst="rect">
            <a:avLst/>
          </a:prstGeom>
          <a:noFill/>
          <a:ln>
            <a:noFill/>
          </a:ln>
        </p:spPr>
      </p:pic>
      <p:pic>
        <p:nvPicPr>
          <p:cNvPr id="81" name="Google Shape;81;p16"/>
          <p:cNvPicPr preferRelativeResize="0"/>
          <p:nvPr/>
        </p:nvPicPr>
        <p:blipFill>
          <a:blip r:embed="rId8">
            <a:alphaModFix/>
          </a:blip>
          <a:stretch>
            <a:fillRect/>
          </a:stretch>
        </p:blipFill>
        <p:spPr>
          <a:xfrm>
            <a:off x="311700" y="2729363"/>
            <a:ext cx="2882626" cy="1488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Scope Change</a:t>
            </a:r>
            <a:endParaRPr/>
          </a:p>
        </p:txBody>
      </p:sp>
      <p:sp>
        <p:nvSpPr>
          <p:cNvPr id="87" name="Google Shape;87;p17"/>
          <p:cNvSpPr txBox="1"/>
          <p:nvPr>
            <p:ph idx="1" type="body"/>
          </p:nvPr>
        </p:nvSpPr>
        <p:spPr>
          <a:xfrm>
            <a:off x="352500" y="1244375"/>
            <a:ext cx="42195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lang="en" sz="1350">
                <a:solidFill>
                  <a:srgbClr val="001D35"/>
                </a:solidFill>
                <a:highlight>
                  <a:srgbClr val="FFFFFF"/>
                </a:highlight>
                <a:latin typeface="Roboto"/>
                <a:ea typeface="Roboto"/>
                <a:cs typeface="Roboto"/>
                <a:sym typeface="Roboto"/>
              </a:rPr>
              <a:t>Original Project Scope</a:t>
            </a:r>
            <a:endParaRPr sz="1350">
              <a:solidFill>
                <a:srgbClr val="001D35"/>
              </a:solidFill>
              <a:highlight>
                <a:srgbClr val="FFFFFF"/>
              </a:highlight>
              <a:latin typeface="Roboto"/>
              <a:ea typeface="Roboto"/>
              <a:cs typeface="Roboto"/>
              <a:sym typeface="Roboto"/>
            </a:endParaRPr>
          </a:p>
          <a:p>
            <a:pPr indent="-314325" lvl="0" marL="457200" rtl="0" algn="l">
              <a:spcBef>
                <a:spcPts val="120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Have two dataset (Original/Obscured)</a:t>
            </a:r>
            <a:endParaRPr sz="1350">
              <a:solidFill>
                <a:srgbClr val="001D35"/>
              </a:solidFill>
              <a:highlight>
                <a:srgbClr val="FFFFFF"/>
              </a:highlight>
              <a:latin typeface="Roboto"/>
              <a:ea typeface="Roboto"/>
              <a:cs typeface="Roboto"/>
              <a:sym typeface="Roboto"/>
            </a:endParaRPr>
          </a:p>
          <a:p>
            <a:pPr indent="-314325" lvl="0" marL="457200" rtl="0" algn="l">
              <a:spcBef>
                <a:spcPts val="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2 layer FCNN </a:t>
            </a:r>
            <a:endParaRPr sz="1350">
              <a:solidFill>
                <a:srgbClr val="001D35"/>
              </a:solidFill>
              <a:highlight>
                <a:srgbClr val="FFFFFF"/>
              </a:highlight>
              <a:latin typeface="Roboto"/>
              <a:ea typeface="Roboto"/>
              <a:cs typeface="Roboto"/>
              <a:sym typeface="Roboto"/>
            </a:endParaRPr>
          </a:p>
          <a:p>
            <a:pPr indent="-314325" lvl="0" marL="457200" rtl="0" algn="l">
              <a:spcBef>
                <a:spcPts val="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CNN</a:t>
            </a:r>
            <a:endParaRPr sz="1350">
              <a:solidFill>
                <a:srgbClr val="001D35"/>
              </a:solidFill>
              <a:highlight>
                <a:srgbClr val="FFFFFF"/>
              </a:highlight>
              <a:latin typeface="Roboto"/>
              <a:ea typeface="Roboto"/>
              <a:cs typeface="Roboto"/>
              <a:sym typeface="Roboto"/>
            </a:endParaRPr>
          </a:p>
          <a:p>
            <a:pPr indent="-314325" lvl="0" marL="457200" rtl="0" algn="l">
              <a:spcBef>
                <a:spcPts val="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Compare 4 models</a:t>
            </a:r>
            <a:endParaRPr sz="1350">
              <a:solidFill>
                <a:srgbClr val="001D35"/>
              </a:solidFill>
              <a:highlight>
                <a:srgbClr val="FFFFFF"/>
              </a:highlight>
              <a:latin typeface="Roboto"/>
              <a:ea typeface="Roboto"/>
              <a:cs typeface="Roboto"/>
              <a:sym typeface="Roboto"/>
            </a:endParaRPr>
          </a:p>
          <a:p>
            <a:pPr indent="0" lvl="0" marL="0" rtl="0" algn="l">
              <a:spcBef>
                <a:spcPts val="1200"/>
              </a:spcBef>
              <a:spcAft>
                <a:spcPts val="1200"/>
              </a:spcAft>
              <a:buNone/>
            </a:pPr>
            <a:r>
              <a:t/>
            </a:r>
            <a:endParaRPr sz="1350">
              <a:solidFill>
                <a:srgbClr val="001D35"/>
              </a:solidFill>
              <a:highlight>
                <a:srgbClr val="FFFFFF"/>
              </a:highlight>
              <a:latin typeface="Roboto"/>
              <a:ea typeface="Roboto"/>
              <a:cs typeface="Roboto"/>
              <a:sym typeface="Roboto"/>
            </a:endParaRPr>
          </a:p>
        </p:txBody>
      </p:sp>
      <p:sp>
        <p:nvSpPr>
          <p:cNvPr id="88" name="Google Shape;88;p17"/>
          <p:cNvSpPr txBox="1"/>
          <p:nvPr>
            <p:ph idx="1" type="body"/>
          </p:nvPr>
        </p:nvSpPr>
        <p:spPr>
          <a:xfrm>
            <a:off x="4572000" y="1244375"/>
            <a:ext cx="42195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350">
                <a:solidFill>
                  <a:srgbClr val="001D35"/>
                </a:solidFill>
                <a:highlight>
                  <a:srgbClr val="FFFFFF"/>
                </a:highlight>
                <a:latin typeface="Roboto"/>
                <a:ea typeface="Roboto"/>
                <a:cs typeface="Roboto"/>
                <a:sym typeface="Roboto"/>
              </a:rPr>
              <a:t>New</a:t>
            </a:r>
            <a:r>
              <a:rPr lang="en" sz="1350">
                <a:solidFill>
                  <a:srgbClr val="001D35"/>
                </a:solidFill>
                <a:highlight>
                  <a:srgbClr val="FFFFFF"/>
                </a:highlight>
                <a:latin typeface="Roboto"/>
                <a:ea typeface="Roboto"/>
                <a:cs typeface="Roboto"/>
                <a:sym typeface="Roboto"/>
              </a:rPr>
              <a:t> Project Scope</a:t>
            </a:r>
            <a:endParaRPr sz="1350">
              <a:solidFill>
                <a:srgbClr val="001D35"/>
              </a:solidFill>
              <a:highlight>
                <a:srgbClr val="FFFFFF"/>
              </a:highlight>
              <a:latin typeface="Roboto"/>
              <a:ea typeface="Roboto"/>
              <a:cs typeface="Roboto"/>
              <a:sym typeface="Roboto"/>
            </a:endParaRPr>
          </a:p>
          <a:p>
            <a:pPr indent="-314325" lvl="0" marL="457200" rtl="0" algn="l">
              <a:spcBef>
                <a:spcPts val="120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Have two dataset (Origina/Obscured)</a:t>
            </a:r>
            <a:endParaRPr sz="1350">
              <a:solidFill>
                <a:srgbClr val="001D35"/>
              </a:solidFill>
              <a:highlight>
                <a:srgbClr val="FFFFFF"/>
              </a:highlight>
              <a:latin typeface="Roboto"/>
              <a:ea typeface="Roboto"/>
              <a:cs typeface="Roboto"/>
              <a:sym typeface="Roboto"/>
            </a:endParaRPr>
          </a:p>
          <a:p>
            <a:pPr indent="-314325" lvl="0" marL="457200" rtl="0" algn="l">
              <a:spcBef>
                <a:spcPts val="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2 layer FCNN</a:t>
            </a:r>
            <a:endParaRPr sz="1350">
              <a:solidFill>
                <a:srgbClr val="001D35"/>
              </a:solidFill>
              <a:highlight>
                <a:srgbClr val="FFFFFF"/>
              </a:highlight>
              <a:latin typeface="Roboto"/>
              <a:ea typeface="Roboto"/>
              <a:cs typeface="Roboto"/>
              <a:sym typeface="Roboto"/>
            </a:endParaRPr>
          </a:p>
          <a:p>
            <a:pPr indent="-314325" lvl="0" marL="457200" rtl="0" algn="l">
              <a:spcBef>
                <a:spcPts val="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CNN</a:t>
            </a:r>
            <a:endParaRPr sz="1350">
              <a:solidFill>
                <a:srgbClr val="001D35"/>
              </a:solidFill>
              <a:highlight>
                <a:srgbClr val="FFFFFF"/>
              </a:highlight>
              <a:latin typeface="Roboto"/>
              <a:ea typeface="Roboto"/>
              <a:cs typeface="Roboto"/>
              <a:sym typeface="Roboto"/>
            </a:endParaRPr>
          </a:p>
          <a:p>
            <a:pPr indent="-314325" lvl="0" marL="457200" rtl="0" algn="l">
              <a:spcBef>
                <a:spcPts val="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Transfer Learning (ResNet50)</a:t>
            </a:r>
            <a:endParaRPr sz="1350">
              <a:solidFill>
                <a:srgbClr val="001D35"/>
              </a:solidFill>
              <a:highlight>
                <a:srgbClr val="FFFFFF"/>
              </a:highlight>
              <a:latin typeface="Roboto"/>
              <a:ea typeface="Roboto"/>
              <a:cs typeface="Roboto"/>
              <a:sym typeface="Roboto"/>
            </a:endParaRPr>
          </a:p>
          <a:p>
            <a:pPr indent="-314325" lvl="0" marL="457200" rtl="0" algn="l">
              <a:spcBef>
                <a:spcPts val="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Transfer Learning (ResNet18)</a:t>
            </a:r>
            <a:endParaRPr sz="1350">
              <a:solidFill>
                <a:srgbClr val="001D35"/>
              </a:solidFill>
              <a:highlight>
                <a:srgbClr val="FFFFFF"/>
              </a:highlight>
              <a:latin typeface="Roboto"/>
              <a:ea typeface="Roboto"/>
              <a:cs typeface="Roboto"/>
              <a:sym typeface="Roboto"/>
            </a:endParaRPr>
          </a:p>
          <a:p>
            <a:pPr indent="-314325" lvl="0" marL="457200" rtl="0" algn="l">
              <a:spcBef>
                <a:spcPts val="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Compare 8 models</a:t>
            </a:r>
            <a:endParaRPr sz="1350">
              <a:solidFill>
                <a:srgbClr val="001D35"/>
              </a:solidFill>
              <a:highlight>
                <a:srgbClr val="FFFFFF"/>
              </a:highlight>
              <a:latin typeface="Roboto"/>
              <a:ea typeface="Roboto"/>
              <a:cs typeface="Roboto"/>
              <a:sym typeface="Roboto"/>
            </a:endParaRPr>
          </a:p>
          <a:p>
            <a:pPr indent="0" lvl="0" marL="0" rtl="0" algn="l">
              <a:spcBef>
                <a:spcPts val="1200"/>
              </a:spcBef>
              <a:spcAft>
                <a:spcPts val="0"/>
              </a:spcAft>
              <a:buNone/>
            </a:pPr>
            <a:r>
              <a:rPr lang="en" sz="1350">
                <a:solidFill>
                  <a:srgbClr val="001D35"/>
                </a:solidFill>
                <a:highlight>
                  <a:srgbClr val="FFFFFF"/>
                </a:highlight>
                <a:latin typeface="Roboto"/>
                <a:ea typeface="Roboto"/>
                <a:cs typeface="Roboto"/>
                <a:sym typeface="Roboto"/>
              </a:rPr>
              <a:t>Why changed?</a:t>
            </a:r>
            <a:endParaRPr sz="1350">
              <a:solidFill>
                <a:srgbClr val="001D35"/>
              </a:solidFill>
              <a:highlight>
                <a:srgbClr val="FFFFFF"/>
              </a:highlight>
              <a:latin typeface="Roboto"/>
              <a:ea typeface="Roboto"/>
              <a:cs typeface="Roboto"/>
              <a:sym typeface="Roboto"/>
            </a:endParaRPr>
          </a:p>
          <a:p>
            <a:pPr indent="-314325" lvl="0" marL="457200" rtl="0" algn="l">
              <a:spcBef>
                <a:spcPts val="120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Believe it would be a great opportunity to learn more about transfer learning and it could be a powerful tool for traffic sign classification</a:t>
            </a:r>
            <a:endParaRPr sz="1350">
              <a:solidFill>
                <a:srgbClr val="001D35"/>
              </a:solidFill>
              <a:highlight>
                <a:srgbClr val="FFFFFF"/>
              </a:highlight>
              <a:latin typeface="Roboto"/>
              <a:ea typeface="Roboto"/>
              <a:cs typeface="Roboto"/>
              <a:sym typeface="Roboto"/>
            </a:endParaRPr>
          </a:p>
          <a:p>
            <a:pPr indent="-314325" lvl="0" marL="457200" rtl="0" algn="l">
              <a:spcBef>
                <a:spcPts val="0"/>
              </a:spcBef>
              <a:spcAft>
                <a:spcPts val="0"/>
              </a:spcAft>
              <a:buClr>
                <a:srgbClr val="001D35"/>
              </a:buClr>
              <a:buSzPts val="1350"/>
              <a:buFont typeface="Roboto"/>
              <a:buChar char="●"/>
            </a:pPr>
            <a:r>
              <a:rPr lang="en" sz="1350">
                <a:solidFill>
                  <a:srgbClr val="001D35"/>
                </a:solidFill>
                <a:highlight>
                  <a:srgbClr val="FFFFFF"/>
                </a:highlight>
                <a:latin typeface="Roboto"/>
                <a:ea typeface="Roboto"/>
                <a:cs typeface="Roboto"/>
                <a:sym typeface="Roboto"/>
              </a:rPr>
              <a:t>Also expected transfer learning will outperform CNN and FCNN due to its robust feature extraction capabilities</a:t>
            </a:r>
            <a:endParaRPr sz="1350">
              <a:solidFill>
                <a:srgbClr val="001D35"/>
              </a:solidFill>
              <a:highlight>
                <a:srgbClr val="FFFFFF"/>
              </a:highlight>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Hypothesis</a:t>
            </a:r>
            <a:endParaRPr/>
          </a:p>
        </p:txBody>
      </p:sp>
      <p:sp>
        <p:nvSpPr>
          <p:cNvPr id="94" name="Google Shape;94;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rgbClr val="001D35"/>
              </a:buClr>
              <a:buSzPts val="1700"/>
              <a:buFont typeface="Roboto"/>
              <a:buChar char="●"/>
            </a:pPr>
            <a:r>
              <a:rPr lang="en" sz="1700">
                <a:solidFill>
                  <a:srgbClr val="001D35"/>
                </a:solidFill>
                <a:highlight>
                  <a:srgbClr val="FFFFFF"/>
                </a:highlight>
                <a:latin typeface="Roboto"/>
                <a:ea typeface="Roboto"/>
                <a:cs typeface="Roboto"/>
                <a:sym typeface="Roboto"/>
              </a:rPr>
              <a:t>Obscured data would degrade model performance due to missing or corrupted features</a:t>
            </a:r>
            <a:r>
              <a:rPr lang="en" sz="1700">
                <a:solidFill>
                  <a:srgbClr val="001D35"/>
                </a:solidFill>
                <a:highlight>
                  <a:srgbClr val="FFFFFF"/>
                </a:highlight>
                <a:latin typeface="Roboto"/>
                <a:ea typeface="Roboto"/>
                <a:cs typeface="Roboto"/>
                <a:sym typeface="Roboto"/>
              </a:rPr>
              <a:t>, especially for class 0 to class 9 (speed limit signs)</a:t>
            </a:r>
            <a:endParaRPr sz="1700">
              <a:solidFill>
                <a:srgbClr val="001D35"/>
              </a:solidFill>
              <a:highlight>
                <a:srgbClr val="FFFFFF"/>
              </a:highlight>
              <a:latin typeface="Roboto"/>
              <a:ea typeface="Roboto"/>
              <a:cs typeface="Roboto"/>
              <a:sym typeface="Roboto"/>
            </a:endParaRPr>
          </a:p>
          <a:p>
            <a:pPr indent="-336550" lvl="0" marL="457200" rtl="0" algn="l">
              <a:spcBef>
                <a:spcPts val="0"/>
              </a:spcBef>
              <a:spcAft>
                <a:spcPts val="0"/>
              </a:spcAft>
              <a:buClr>
                <a:srgbClr val="001D35"/>
              </a:buClr>
              <a:buSzPts val="1700"/>
              <a:buFont typeface="Roboto"/>
              <a:buChar char="●"/>
            </a:pPr>
            <a:r>
              <a:rPr lang="en" sz="1700">
                <a:solidFill>
                  <a:srgbClr val="001D35"/>
                </a:solidFill>
                <a:highlight>
                  <a:srgbClr val="FFFFFF"/>
                </a:highlight>
                <a:latin typeface="Roboto"/>
                <a:ea typeface="Roboto"/>
                <a:cs typeface="Roboto"/>
                <a:sym typeface="Roboto"/>
              </a:rPr>
              <a:t>CNNs would outperform FCNNs, since CNNs are better at extracting image features</a:t>
            </a:r>
            <a:endParaRPr sz="1700">
              <a:solidFill>
                <a:srgbClr val="001D35"/>
              </a:solidFill>
              <a:highlight>
                <a:srgbClr val="FFFFFF"/>
              </a:highlight>
              <a:latin typeface="Roboto"/>
              <a:ea typeface="Roboto"/>
              <a:cs typeface="Roboto"/>
              <a:sym typeface="Roboto"/>
            </a:endParaRPr>
          </a:p>
          <a:p>
            <a:pPr indent="-336550" lvl="0" marL="457200" rtl="0" algn="l">
              <a:spcBef>
                <a:spcPts val="0"/>
              </a:spcBef>
              <a:spcAft>
                <a:spcPts val="0"/>
              </a:spcAft>
              <a:buClr>
                <a:srgbClr val="001D35"/>
              </a:buClr>
              <a:buSzPts val="1700"/>
              <a:buFont typeface="Roboto"/>
              <a:buChar char="●"/>
            </a:pPr>
            <a:r>
              <a:rPr lang="en" sz="1700">
                <a:solidFill>
                  <a:srgbClr val="001D35"/>
                </a:solidFill>
                <a:highlight>
                  <a:srgbClr val="FFFFFF"/>
                </a:highlight>
                <a:latin typeface="Roboto"/>
                <a:ea typeface="Roboto"/>
                <a:cs typeface="Roboto"/>
                <a:sym typeface="Roboto"/>
              </a:rPr>
              <a:t>ResNet50 would achieve the best performance, as it leverages pre-trained ImageNet features</a:t>
            </a:r>
            <a:endParaRPr sz="1700">
              <a:solidFill>
                <a:srgbClr val="001D35"/>
              </a:solidFill>
              <a:highlight>
                <a:srgbClr val="FFFFFF"/>
              </a:highlight>
              <a:latin typeface="Roboto"/>
              <a:ea typeface="Roboto"/>
              <a:cs typeface="Roboto"/>
              <a:sym typeface="Roboto"/>
            </a:endParaRPr>
          </a:p>
          <a:p>
            <a:pPr indent="0" lvl="0" marL="0" rtl="0" algn="l">
              <a:spcBef>
                <a:spcPts val="1200"/>
              </a:spcBef>
              <a:spcAft>
                <a:spcPts val="1200"/>
              </a:spcAft>
              <a:buNone/>
            </a:pPr>
            <a:r>
              <a:t/>
            </a:r>
            <a:endParaRPr sz="1350">
              <a:solidFill>
                <a:srgbClr val="001D35"/>
              </a:solidFill>
              <a:highlight>
                <a:srgbClr val="FFFFFF"/>
              </a:highlight>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426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020"/>
              <a:t>Problem</a:t>
            </a:r>
            <a:r>
              <a:rPr lang="en" sz="2020"/>
              <a:t>: Image Resizing for TL</a:t>
            </a:r>
            <a:endParaRPr sz="2020"/>
          </a:p>
        </p:txBody>
      </p:sp>
      <p:sp>
        <p:nvSpPr>
          <p:cNvPr id="100" name="Google Shape;100;p19"/>
          <p:cNvSpPr txBox="1"/>
          <p:nvPr>
            <p:ph idx="1" type="body"/>
          </p:nvPr>
        </p:nvSpPr>
        <p:spPr>
          <a:xfrm>
            <a:off x="311700" y="1017725"/>
            <a:ext cx="4260300" cy="1267800"/>
          </a:xfrm>
          <a:prstGeom prst="rect">
            <a:avLst/>
          </a:prstGeom>
        </p:spPr>
        <p:txBody>
          <a:bodyPr anchorCtr="0" anchor="t" bIns="91425" lIns="91425" spcFirstLastPara="1" rIns="91425" wrap="square" tIns="91425">
            <a:normAutofit fontScale="92500" lnSpcReduction="20000"/>
          </a:bodyPr>
          <a:lstStyle/>
          <a:p>
            <a:pPr indent="-316706" lvl="0" marL="457200" rtl="0" algn="l">
              <a:spcBef>
                <a:spcPts val="0"/>
              </a:spcBef>
              <a:spcAft>
                <a:spcPts val="0"/>
              </a:spcAft>
              <a:buSzPct val="100000"/>
              <a:buChar char="●"/>
            </a:pPr>
            <a:r>
              <a:rPr lang="en" sz="1500"/>
              <a:t>Original images are 29x30, 30x30 or 32x32 pixels</a:t>
            </a:r>
            <a:endParaRPr sz="1500"/>
          </a:p>
          <a:p>
            <a:pPr indent="-316706" lvl="0" marL="457200" rtl="0" algn="l">
              <a:spcBef>
                <a:spcPts val="0"/>
              </a:spcBef>
              <a:spcAft>
                <a:spcPts val="0"/>
              </a:spcAft>
              <a:buSzPct val="100000"/>
              <a:buChar char="●"/>
            </a:pPr>
            <a:r>
              <a:rPr lang="en" sz="1500"/>
              <a:t>With ResNet50, I resized the images to 224x224, and session crashed due to computational overload</a:t>
            </a:r>
            <a:endParaRPr sz="1200"/>
          </a:p>
        </p:txBody>
      </p:sp>
      <p:sp>
        <p:nvSpPr>
          <p:cNvPr id="101" name="Google Shape;101;p19"/>
          <p:cNvSpPr txBox="1"/>
          <p:nvPr>
            <p:ph type="title"/>
          </p:nvPr>
        </p:nvSpPr>
        <p:spPr>
          <a:xfrm>
            <a:off x="311700" y="2285400"/>
            <a:ext cx="426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020"/>
              <a:t>Solution</a:t>
            </a:r>
            <a:r>
              <a:rPr lang="en" sz="2020"/>
              <a:t>: </a:t>
            </a:r>
            <a:endParaRPr sz="2020"/>
          </a:p>
        </p:txBody>
      </p:sp>
      <p:sp>
        <p:nvSpPr>
          <p:cNvPr id="102" name="Google Shape;102;p19"/>
          <p:cNvSpPr txBox="1"/>
          <p:nvPr>
            <p:ph idx="1" type="body"/>
          </p:nvPr>
        </p:nvSpPr>
        <p:spPr>
          <a:xfrm>
            <a:off x="311700" y="2858100"/>
            <a:ext cx="4349700" cy="21252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Reduced ResNet50’s input size to 128x128 to fit my hardware limitations </a:t>
            </a:r>
            <a:endParaRPr sz="1500"/>
          </a:p>
          <a:p>
            <a:pPr indent="-323850" lvl="0" marL="457200" rtl="0" algn="l">
              <a:spcBef>
                <a:spcPts val="0"/>
              </a:spcBef>
              <a:spcAft>
                <a:spcPts val="0"/>
              </a:spcAft>
              <a:buSzPts val="1500"/>
              <a:buChar char="●"/>
            </a:pPr>
            <a:r>
              <a:rPr lang="en" sz="1500"/>
              <a:t>Also tried ResNet18 with 224x224 resized images - simpler and smaller model than ResNet50 and could handle the resolution better</a:t>
            </a:r>
            <a:endParaRPr sz="1500"/>
          </a:p>
        </p:txBody>
      </p:sp>
      <p:pic>
        <p:nvPicPr>
          <p:cNvPr id="103" name="Google Shape;103;p19"/>
          <p:cNvPicPr preferRelativeResize="0"/>
          <p:nvPr/>
        </p:nvPicPr>
        <p:blipFill>
          <a:blip r:embed="rId3">
            <a:alphaModFix/>
          </a:blip>
          <a:stretch>
            <a:fillRect/>
          </a:stretch>
        </p:blipFill>
        <p:spPr>
          <a:xfrm>
            <a:off x="5005813" y="1424974"/>
            <a:ext cx="3718375" cy="1859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00" y="445025"/>
            <a:ext cx="426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720"/>
              <a:t>Problem: Class Imbalance &amp; Overfitting</a:t>
            </a:r>
            <a:endParaRPr sz="1720"/>
          </a:p>
        </p:txBody>
      </p:sp>
      <p:sp>
        <p:nvSpPr>
          <p:cNvPr id="109" name="Google Shape;109;p20"/>
          <p:cNvSpPr txBox="1"/>
          <p:nvPr>
            <p:ph idx="1" type="body"/>
          </p:nvPr>
        </p:nvSpPr>
        <p:spPr>
          <a:xfrm>
            <a:off x="311700" y="1017725"/>
            <a:ext cx="4260300" cy="17022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SzPts val="1100"/>
              <a:buChar char="●"/>
            </a:pPr>
            <a:r>
              <a:rPr lang="en" sz="1100"/>
              <a:t>Class Imbalance: Originally had an uneven distribution of traffic signs</a:t>
            </a:r>
            <a:endParaRPr sz="1100"/>
          </a:p>
          <a:p>
            <a:pPr indent="-298450" lvl="0" marL="457200" rtl="0" algn="l">
              <a:spcBef>
                <a:spcPts val="0"/>
              </a:spcBef>
              <a:spcAft>
                <a:spcPts val="0"/>
              </a:spcAft>
              <a:buSzPts val="1100"/>
              <a:buChar char="●"/>
            </a:pPr>
            <a:r>
              <a:rPr lang="en" sz="1100"/>
              <a:t>Overfitting: Extreme overfitting observed after initial training. The model performed well on the training set but poorly on the test set, suggesting that it was memorizing the data rather than learning general features.</a:t>
            </a:r>
            <a:endParaRPr sz="1100"/>
          </a:p>
        </p:txBody>
      </p:sp>
      <p:sp>
        <p:nvSpPr>
          <p:cNvPr id="110" name="Google Shape;110;p20"/>
          <p:cNvSpPr txBox="1"/>
          <p:nvPr>
            <p:ph type="title"/>
          </p:nvPr>
        </p:nvSpPr>
        <p:spPr>
          <a:xfrm>
            <a:off x="4572000" y="445025"/>
            <a:ext cx="426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720"/>
              <a:t>Solution: Class Imbalance &amp; Overfitting</a:t>
            </a:r>
            <a:endParaRPr sz="1720"/>
          </a:p>
        </p:txBody>
      </p:sp>
      <p:sp>
        <p:nvSpPr>
          <p:cNvPr id="111" name="Google Shape;111;p20"/>
          <p:cNvSpPr txBox="1"/>
          <p:nvPr>
            <p:ph idx="1" type="body"/>
          </p:nvPr>
        </p:nvSpPr>
        <p:spPr>
          <a:xfrm>
            <a:off x="4715000" y="986950"/>
            <a:ext cx="4260300" cy="21252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SzPts val="1100"/>
              <a:buChar char="●"/>
            </a:pPr>
            <a:r>
              <a:rPr lang="en" sz="1100"/>
              <a:t>Oversampling (Initial Attempt): Used oversampling to replicate minority class samples</a:t>
            </a:r>
            <a:endParaRPr sz="1100"/>
          </a:p>
          <a:p>
            <a:pPr indent="-298450" lvl="0" marL="457200" rtl="0" algn="l">
              <a:spcBef>
                <a:spcPts val="0"/>
              </a:spcBef>
              <a:spcAft>
                <a:spcPts val="0"/>
              </a:spcAft>
              <a:buSzPts val="1100"/>
              <a:buChar char="●"/>
            </a:pPr>
            <a:r>
              <a:rPr lang="en" sz="1100"/>
              <a:t>Enhanced with Data Augmentation: But overfitting persisted as the model was still seeing the same images repeatedly. Used augmentation to increase data variability </a:t>
            </a:r>
            <a:endParaRPr sz="1100"/>
          </a:p>
          <a:p>
            <a:pPr indent="0" lvl="0" marL="0" rtl="0" algn="l">
              <a:spcBef>
                <a:spcPts val="1200"/>
              </a:spcBef>
              <a:spcAft>
                <a:spcPts val="1200"/>
              </a:spcAft>
              <a:buNone/>
            </a:pPr>
            <a:r>
              <a:t/>
            </a:r>
            <a:endParaRPr sz="1100"/>
          </a:p>
        </p:txBody>
      </p:sp>
      <p:pic>
        <p:nvPicPr>
          <p:cNvPr id="112" name="Google Shape;112;p20"/>
          <p:cNvPicPr preferRelativeResize="0"/>
          <p:nvPr/>
        </p:nvPicPr>
        <p:blipFill>
          <a:blip r:embed="rId3">
            <a:alphaModFix/>
          </a:blip>
          <a:stretch>
            <a:fillRect/>
          </a:stretch>
        </p:blipFill>
        <p:spPr>
          <a:xfrm>
            <a:off x="746662" y="3112150"/>
            <a:ext cx="3390376" cy="1825600"/>
          </a:xfrm>
          <a:prstGeom prst="rect">
            <a:avLst/>
          </a:prstGeom>
          <a:noFill/>
          <a:ln>
            <a:noFill/>
          </a:ln>
        </p:spPr>
      </p:pic>
      <p:pic>
        <p:nvPicPr>
          <p:cNvPr id="113" name="Google Shape;113;p20"/>
          <p:cNvPicPr preferRelativeResize="0"/>
          <p:nvPr/>
        </p:nvPicPr>
        <p:blipFill>
          <a:blip r:embed="rId4">
            <a:alphaModFix/>
          </a:blip>
          <a:stretch>
            <a:fillRect/>
          </a:stretch>
        </p:blipFill>
        <p:spPr>
          <a:xfrm>
            <a:off x="5153450" y="3112150"/>
            <a:ext cx="3383376" cy="1825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Before Augmentation       vs.     After Augmentation</a:t>
            </a:r>
            <a:endParaRPr/>
          </a:p>
        </p:txBody>
      </p:sp>
      <p:pic>
        <p:nvPicPr>
          <p:cNvPr id="119" name="Google Shape;119;p21"/>
          <p:cNvPicPr preferRelativeResize="0"/>
          <p:nvPr/>
        </p:nvPicPr>
        <p:blipFill>
          <a:blip r:embed="rId3">
            <a:alphaModFix/>
          </a:blip>
          <a:stretch>
            <a:fillRect/>
          </a:stretch>
        </p:blipFill>
        <p:spPr>
          <a:xfrm>
            <a:off x="128625" y="1532100"/>
            <a:ext cx="4443375" cy="2079275"/>
          </a:xfrm>
          <a:prstGeom prst="rect">
            <a:avLst/>
          </a:prstGeom>
          <a:noFill/>
          <a:ln>
            <a:noFill/>
          </a:ln>
        </p:spPr>
      </p:pic>
      <p:pic>
        <p:nvPicPr>
          <p:cNvPr id="120" name="Google Shape;120;p21"/>
          <p:cNvPicPr preferRelativeResize="0"/>
          <p:nvPr/>
        </p:nvPicPr>
        <p:blipFill>
          <a:blip r:embed="rId4">
            <a:alphaModFix/>
          </a:blip>
          <a:stretch>
            <a:fillRect/>
          </a:stretch>
        </p:blipFill>
        <p:spPr>
          <a:xfrm>
            <a:off x="4572000" y="1499063"/>
            <a:ext cx="4538024" cy="2145375"/>
          </a:xfrm>
          <a:prstGeom prst="rect">
            <a:avLst/>
          </a:prstGeom>
          <a:noFill/>
          <a:ln>
            <a:noFill/>
          </a:ln>
        </p:spPr>
      </p:pic>
      <p:sp>
        <p:nvSpPr>
          <p:cNvPr id="121" name="Google Shape;121;p21"/>
          <p:cNvSpPr txBox="1"/>
          <p:nvPr/>
        </p:nvSpPr>
        <p:spPr>
          <a:xfrm>
            <a:off x="167975" y="3774575"/>
            <a:ext cx="88821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a:solidFill>
                  <a:schemeClr val="dk2"/>
                </a:solidFill>
              </a:rPr>
              <a:t>After applying data augmentation, a significant improvement in generalization, and the model’s performance on the test set improved. The overfitting issue was reduced, and the model was able to better classify both majority and minority classes.</a:t>
            </a:r>
            <a:endParaRPr sz="17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